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9"/>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D95E-E3C0-A34F-BFB2-9A1818308F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60711B-B05C-6F43-A72B-BDA506D3E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7EE8A7-8B75-6C44-A27B-C491C0DFFA28}"/>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5603FFA1-B4D4-3545-828D-6E3BF7D9F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8959F-A6B8-4046-9EBE-7B6F1581D577}"/>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132162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603C-956B-DE4C-9956-0314E60D1F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F19D69-D20B-504D-8860-62D2C1669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D0C8A-6792-604D-8C84-542A80CFF37E}"/>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B23B7C3F-E4AB-D24A-A116-BEC8AFC89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AD4A-D326-5E42-BCCB-5D396F16A12A}"/>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371493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0E04AF-79C9-864C-8DFE-C3DCA4937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95665E-EE4B-E34A-A1D6-F6C1124562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B9F7F-B25E-9241-B70E-88B63EF1FC1A}"/>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8D00FA33-4C16-6A42-9E16-08B4BD298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8485A-CCB9-4F45-93A8-D58B99DEB2F6}"/>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209511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55FD-1EAB-4D47-99C3-A02871FCC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5FA14-8E3F-0243-92CC-26CCCDC63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1E73E-4E34-C34B-B212-312E738B60C8}"/>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9A51B826-5C5D-E648-A6AA-1176C7A15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2FF6E-1A34-D047-AF01-9F84833627D0}"/>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405717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2AE5-6028-1D4D-AB24-2AF39E70D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A219D0-BA00-DC4B-B97E-13A421597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CDB28-D37E-E542-A4FB-BCDD96409B9D}"/>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361217F8-482E-D941-AA21-F5D76D45A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6E5BB-2C0F-3246-8724-6A0CC4E83F73}"/>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78421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8C70-9764-D24C-AD5D-3AF7ABF7A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5DAE70-2C88-1F49-881C-9430F2851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816EF-EFBF-034E-93D3-1B16E6C3A7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D6E9B1-31B8-C049-BC52-EEC99952B737}"/>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6" name="Footer Placeholder 5">
            <a:extLst>
              <a:ext uri="{FF2B5EF4-FFF2-40B4-BE49-F238E27FC236}">
                <a16:creationId xmlns:a16="http://schemas.microsoft.com/office/drawing/2014/main" id="{BC0ED046-33AB-1B40-8A72-5059653A1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F719D-6238-0140-9737-DC75489516CC}"/>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367341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89D0-A858-304F-9BD4-695F5290AC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C14710-ED6C-DD40-8684-EA052EC2E4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755DC5-29AF-9B49-8DFD-4B2CA1F6FF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4A60E-61C9-A448-BF7C-0BFB2CFC26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58902-715E-AA4C-9F7D-BD4995D0DF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D92A4-65CD-FC49-8C98-0965258F0045}"/>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8" name="Footer Placeholder 7">
            <a:extLst>
              <a:ext uri="{FF2B5EF4-FFF2-40B4-BE49-F238E27FC236}">
                <a16:creationId xmlns:a16="http://schemas.microsoft.com/office/drawing/2014/main" id="{1ADC5B89-9C5A-5D48-B87B-6CB528A8B4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80975B-EC06-CE45-B5FB-B5BC11F4134E}"/>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113512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6881-8780-114B-B200-FB2CABA72B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E67594-DE5B-044B-8946-92A091AC4783}"/>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4" name="Footer Placeholder 3">
            <a:extLst>
              <a:ext uri="{FF2B5EF4-FFF2-40B4-BE49-F238E27FC236}">
                <a16:creationId xmlns:a16="http://schemas.microsoft.com/office/drawing/2014/main" id="{731579BB-115E-0844-AE9A-A67AAD4D98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1F61F3-067D-B940-963C-AB4658123D03}"/>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282698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FDCE4-0B65-1745-B9D9-1EB620935704}"/>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3" name="Footer Placeholder 2">
            <a:extLst>
              <a:ext uri="{FF2B5EF4-FFF2-40B4-BE49-F238E27FC236}">
                <a16:creationId xmlns:a16="http://schemas.microsoft.com/office/drawing/2014/main" id="{C2F304E8-211B-834D-9CFB-BCEAE4B637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CA9087-3225-E74A-9236-235044F494E1}"/>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128178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0603-66AE-D146-988B-91475BB09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16EB54-C721-504E-A079-256D3944DB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4D2B5A-F9E0-4946-8A65-7FA805B82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6DB06-0747-1B4A-A8D6-3FA8826E0F3C}"/>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6" name="Footer Placeholder 5">
            <a:extLst>
              <a:ext uri="{FF2B5EF4-FFF2-40B4-BE49-F238E27FC236}">
                <a16:creationId xmlns:a16="http://schemas.microsoft.com/office/drawing/2014/main" id="{36402159-F8B2-444D-B7B0-B8D792936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B70385-4F65-6A45-824C-E18A626D05F2}"/>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420241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76D-864C-B94A-8C77-8BA62D785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86199F-E18B-3A46-8164-AAEF29059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75A8D8-6A7E-DC4D-896F-C2B1FBDA8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7D141-FF6E-4644-820F-48F471EC7641}"/>
              </a:ext>
            </a:extLst>
          </p:cNvPr>
          <p:cNvSpPr>
            <a:spLocks noGrp="1"/>
          </p:cNvSpPr>
          <p:nvPr>
            <p:ph type="dt" sz="half" idx="10"/>
          </p:nvPr>
        </p:nvSpPr>
        <p:spPr/>
        <p:txBody>
          <a:bodyPr/>
          <a:lstStyle/>
          <a:p>
            <a:fld id="{E823E7D4-E3F2-1F49-85E6-7115E6371391}" type="datetimeFigureOut">
              <a:rPr lang="en-US" smtClean="0"/>
              <a:t>8/16/20</a:t>
            </a:fld>
            <a:endParaRPr lang="en-US"/>
          </a:p>
        </p:txBody>
      </p:sp>
      <p:sp>
        <p:nvSpPr>
          <p:cNvPr id="6" name="Footer Placeholder 5">
            <a:extLst>
              <a:ext uri="{FF2B5EF4-FFF2-40B4-BE49-F238E27FC236}">
                <a16:creationId xmlns:a16="http://schemas.microsoft.com/office/drawing/2014/main" id="{DCCACE53-E590-A640-BF9D-FF7967076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ECCAD-8B45-234A-8676-9FDBFDBE61F1}"/>
              </a:ext>
            </a:extLst>
          </p:cNvPr>
          <p:cNvSpPr>
            <a:spLocks noGrp="1"/>
          </p:cNvSpPr>
          <p:nvPr>
            <p:ph type="sldNum" sz="quarter" idx="12"/>
          </p:nvPr>
        </p:nvSpPr>
        <p:spPr/>
        <p:txBody>
          <a:bodyPr/>
          <a:lstStyle/>
          <a:p>
            <a:fld id="{0D75A1D2-1392-F941-B57D-1E0AE36EB541}" type="slidenum">
              <a:rPr lang="en-US" smtClean="0"/>
              <a:t>‹#›</a:t>
            </a:fld>
            <a:endParaRPr lang="en-US"/>
          </a:p>
        </p:txBody>
      </p:sp>
    </p:spTree>
    <p:extLst>
      <p:ext uri="{BB962C8B-B14F-4D97-AF65-F5344CB8AC3E}">
        <p14:creationId xmlns:p14="http://schemas.microsoft.com/office/powerpoint/2010/main" val="246115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2A9CF2-674E-7249-BA21-F059DDD5B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6BFEC-F930-294F-8A55-392D3C297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3E7B1-74E3-6342-9A4B-9C7170879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3E7D4-E3F2-1F49-85E6-7115E6371391}" type="datetimeFigureOut">
              <a:rPr lang="en-US" smtClean="0"/>
              <a:t>8/16/20</a:t>
            </a:fld>
            <a:endParaRPr lang="en-US"/>
          </a:p>
        </p:txBody>
      </p:sp>
      <p:sp>
        <p:nvSpPr>
          <p:cNvPr id="5" name="Footer Placeholder 4">
            <a:extLst>
              <a:ext uri="{FF2B5EF4-FFF2-40B4-BE49-F238E27FC236}">
                <a16:creationId xmlns:a16="http://schemas.microsoft.com/office/drawing/2014/main" id="{818F37F0-F637-1D43-B33B-157F9CCAD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17EFB9-FF43-B945-850B-7C427AB31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5A1D2-1392-F941-B57D-1E0AE36EB541}" type="slidenum">
              <a:rPr lang="en-US" smtClean="0"/>
              <a:t>‹#›</a:t>
            </a:fld>
            <a:endParaRPr lang="en-US"/>
          </a:p>
        </p:txBody>
      </p:sp>
    </p:spTree>
    <p:extLst>
      <p:ext uri="{BB962C8B-B14F-4D97-AF65-F5344CB8AC3E}">
        <p14:creationId xmlns:p14="http://schemas.microsoft.com/office/powerpoint/2010/main" val="422480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neighbourhoods_in_Vancouver" TargetMode="External"/><Relationship Id="rId2" Type="http://schemas.openxmlformats.org/officeDocument/2006/relationships/hyperlink" Target="https://www.kaggle.com/agilesifaka/vancouver-crime-report/version/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19F6-6409-DC45-AF77-6DD46C02300B}"/>
              </a:ext>
            </a:extLst>
          </p:cNvPr>
          <p:cNvSpPr>
            <a:spLocks noGrp="1"/>
          </p:cNvSpPr>
          <p:nvPr>
            <p:ph type="ctrTitle"/>
          </p:nvPr>
        </p:nvSpPr>
        <p:spPr/>
        <p:txBody>
          <a:bodyPr>
            <a:normAutofit fontScale="90000"/>
          </a:bodyPr>
          <a:lstStyle/>
          <a:p>
            <a:r>
              <a:rPr lang="en-US" b="1" dirty="0"/>
              <a:t>Capstone Project - The Battle of Neighborhoods</a:t>
            </a:r>
            <a:br>
              <a:rPr lang="en-US" dirty="0"/>
            </a:br>
            <a:endParaRPr lang="en-US" dirty="0"/>
          </a:p>
        </p:txBody>
      </p:sp>
      <p:sp>
        <p:nvSpPr>
          <p:cNvPr id="3" name="Subtitle 2">
            <a:extLst>
              <a:ext uri="{FF2B5EF4-FFF2-40B4-BE49-F238E27FC236}">
                <a16:creationId xmlns:a16="http://schemas.microsoft.com/office/drawing/2014/main" id="{3BA5299C-7136-E24F-9553-641C07F92765}"/>
              </a:ext>
            </a:extLst>
          </p:cNvPr>
          <p:cNvSpPr>
            <a:spLocks noGrp="1"/>
          </p:cNvSpPr>
          <p:nvPr>
            <p:ph type="subTitle" idx="1"/>
          </p:nvPr>
        </p:nvSpPr>
        <p:spPr/>
        <p:txBody>
          <a:bodyPr/>
          <a:lstStyle/>
          <a:p>
            <a:r>
              <a:rPr lang="en-US" dirty="0"/>
              <a:t>By: </a:t>
            </a:r>
            <a:r>
              <a:rPr lang="en-US" dirty="0" err="1"/>
              <a:t>Sharmili</a:t>
            </a:r>
            <a:r>
              <a:rPr lang="en-US" dirty="0"/>
              <a:t> </a:t>
            </a:r>
            <a:r>
              <a:rPr lang="en-US" dirty="0" err="1"/>
              <a:t>Tandulwadkar</a:t>
            </a:r>
            <a:endParaRPr lang="en-US" dirty="0"/>
          </a:p>
        </p:txBody>
      </p:sp>
    </p:spTree>
    <p:extLst>
      <p:ext uri="{BB962C8B-B14F-4D97-AF65-F5344CB8AC3E}">
        <p14:creationId xmlns:p14="http://schemas.microsoft.com/office/powerpoint/2010/main" val="301835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809B-32CB-B842-AAFF-CB6A4A71B268}"/>
              </a:ext>
            </a:extLst>
          </p:cNvPr>
          <p:cNvSpPr>
            <a:spLocks noGrp="1"/>
          </p:cNvSpPr>
          <p:nvPr>
            <p:ph type="title"/>
          </p:nvPr>
        </p:nvSpPr>
        <p:spPr/>
        <p:txBody>
          <a:bodyPr/>
          <a:lstStyle/>
          <a:p>
            <a:r>
              <a:rPr lang="en-US" u="sng" dirty="0"/>
              <a:t>Results and Discussion </a:t>
            </a:r>
            <a:endParaRPr lang="en-US" dirty="0"/>
          </a:p>
        </p:txBody>
      </p:sp>
      <p:sp>
        <p:nvSpPr>
          <p:cNvPr id="3" name="Content Placeholder 2">
            <a:extLst>
              <a:ext uri="{FF2B5EF4-FFF2-40B4-BE49-F238E27FC236}">
                <a16:creationId xmlns:a16="http://schemas.microsoft.com/office/drawing/2014/main" id="{0051E885-125C-CD4A-929D-01B0A020334A}"/>
              </a:ext>
            </a:extLst>
          </p:cNvPr>
          <p:cNvSpPr>
            <a:spLocks noGrp="1"/>
          </p:cNvSpPr>
          <p:nvPr>
            <p:ph idx="1"/>
          </p:nvPr>
        </p:nvSpPr>
        <p:spPr/>
        <p:txBody>
          <a:bodyPr>
            <a:normAutofit lnSpcReduction="10000"/>
          </a:bodyPr>
          <a:lstStyle/>
          <a:p>
            <a:r>
              <a:rPr lang="en-US" sz="2200" dirty="0"/>
              <a:t>The objective of the business problem was to help stakeholders identify one of the safest boroughs in Vancouver, and an appropriate neighborhood within the borough to set up a commercial establishment especially a Grocery store. </a:t>
            </a:r>
          </a:p>
          <a:p>
            <a:pPr marL="0" indent="0">
              <a:buNone/>
            </a:pPr>
            <a:endParaRPr lang="en-US" sz="2200" dirty="0"/>
          </a:p>
          <a:p>
            <a:r>
              <a:rPr lang="en-US" sz="2200" dirty="0"/>
              <a:t>This has been achieved by first making use of Vancouver crime data to identify a safe borough with considerable number of neighborhoods for any business to be viable. </a:t>
            </a:r>
          </a:p>
          <a:p>
            <a:pPr marL="0" indent="0">
              <a:buNone/>
            </a:pPr>
            <a:endParaRPr lang="en-US" sz="2200" dirty="0"/>
          </a:p>
          <a:p>
            <a:r>
              <a:rPr lang="en-US" sz="2200" dirty="0"/>
              <a:t>After selecting the borough, it was imperative to choose the right neighborhood where grocery shops were not among venues in a close proximity to each other. </a:t>
            </a:r>
          </a:p>
          <a:p>
            <a:pPr marL="0" indent="0">
              <a:buNone/>
            </a:pPr>
            <a:endParaRPr lang="en-US" sz="2200" dirty="0"/>
          </a:p>
          <a:p>
            <a:r>
              <a:rPr lang="en-US" sz="2200" dirty="0"/>
              <a:t>We achieved this by grouping the neighborhoods into clusters to assist the stakeholders by providing them with relevant data about venues and safety of a given neighborhood.</a:t>
            </a:r>
          </a:p>
          <a:p>
            <a:pPr marL="0" indent="0">
              <a:buNone/>
            </a:pPr>
            <a:endParaRPr lang="en-US" dirty="0"/>
          </a:p>
        </p:txBody>
      </p:sp>
    </p:spTree>
    <p:extLst>
      <p:ext uri="{BB962C8B-B14F-4D97-AF65-F5344CB8AC3E}">
        <p14:creationId xmlns:p14="http://schemas.microsoft.com/office/powerpoint/2010/main" val="5767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024A-85DF-F244-A2B6-F609EB222980}"/>
              </a:ext>
            </a:extLst>
          </p:cNvPr>
          <p:cNvSpPr>
            <a:spLocks noGrp="1"/>
          </p:cNvSpPr>
          <p:nvPr>
            <p:ph type="title"/>
          </p:nvPr>
        </p:nvSpPr>
        <p:spPr/>
        <p:txBody>
          <a:bodyPr/>
          <a:lstStyle/>
          <a:p>
            <a:r>
              <a:rPr lang="en-US" u="sng" dirty="0"/>
              <a:t>Conclusion </a:t>
            </a:r>
            <a:endParaRPr lang="en-US" dirty="0"/>
          </a:p>
        </p:txBody>
      </p:sp>
      <p:sp>
        <p:nvSpPr>
          <p:cNvPr id="3" name="Content Placeholder 2">
            <a:extLst>
              <a:ext uri="{FF2B5EF4-FFF2-40B4-BE49-F238E27FC236}">
                <a16:creationId xmlns:a16="http://schemas.microsoft.com/office/drawing/2014/main" id="{F4E2C4B7-97B1-DA49-8441-35D6301C0501}"/>
              </a:ext>
            </a:extLst>
          </p:cNvPr>
          <p:cNvSpPr>
            <a:spLocks noGrp="1"/>
          </p:cNvSpPr>
          <p:nvPr>
            <p:ph idx="1"/>
          </p:nvPr>
        </p:nvSpPr>
        <p:spPr/>
        <p:txBody>
          <a:bodyPr/>
          <a:lstStyle/>
          <a:p>
            <a:r>
              <a:rPr lang="en-US" sz="2200" dirty="0"/>
              <a:t>We have explored the crime data to understand different types of crimes in all neighborhoods of Vancouver and later categorized them into different boroughs, this helped us group the neighborhoods into boroughs and choose the safest borough first. </a:t>
            </a:r>
          </a:p>
          <a:p>
            <a:pPr marL="0" indent="0">
              <a:buNone/>
            </a:pPr>
            <a:endParaRPr lang="en-US" sz="2200" dirty="0"/>
          </a:p>
          <a:p>
            <a:r>
              <a:rPr lang="en-US" sz="2200" dirty="0"/>
              <a:t>Once we confirmed the borough the number of neighborhoods for consideration also comes down, we further shortlist the neighborhoods based on the common venues, to choose a neighborhood which best suits the business problem.</a:t>
            </a:r>
          </a:p>
          <a:p>
            <a:pPr marL="0" indent="0">
              <a:buNone/>
            </a:pPr>
            <a:endParaRPr lang="en-US" dirty="0"/>
          </a:p>
        </p:txBody>
      </p:sp>
    </p:spTree>
    <p:extLst>
      <p:ext uri="{BB962C8B-B14F-4D97-AF65-F5344CB8AC3E}">
        <p14:creationId xmlns:p14="http://schemas.microsoft.com/office/powerpoint/2010/main" val="145728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09C2-3B0C-2B41-8422-3DD18CF69FF7}"/>
              </a:ext>
            </a:extLst>
          </p:cNvPr>
          <p:cNvSpPr>
            <a:spLocks noGrp="1"/>
          </p:cNvSpPr>
          <p:nvPr>
            <p:ph type="title"/>
          </p:nvPr>
        </p:nvSpPr>
        <p:spPr/>
        <p:txBody>
          <a:bodyPr/>
          <a:lstStyle/>
          <a:p>
            <a:r>
              <a:rPr lang="en-US" u="sng" dirty="0"/>
              <a:t>Introduction: Business Problem </a:t>
            </a:r>
            <a:endParaRPr lang="en-US" dirty="0"/>
          </a:p>
        </p:txBody>
      </p:sp>
      <p:sp>
        <p:nvSpPr>
          <p:cNvPr id="3" name="Content Placeholder 2">
            <a:extLst>
              <a:ext uri="{FF2B5EF4-FFF2-40B4-BE49-F238E27FC236}">
                <a16:creationId xmlns:a16="http://schemas.microsoft.com/office/drawing/2014/main" id="{7E696547-5EBE-BB49-B2A4-D1D305FDA574}"/>
              </a:ext>
            </a:extLst>
          </p:cNvPr>
          <p:cNvSpPr>
            <a:spLocks noGrp="1"/>
          </p:cNvSpPr>
          <p:nvPr>
            <p:ph idx="1"/>
          </p:nvPr>
        </p:nvSpPr>
        <p:spPr/>
        <p:txBody>
          <a:bodyPr/>
          <a:lstStyle/>
          <a:p>
            <a:r>
              <a:rPr lang="en-US" dirty="0"/>
              <a:t>The Vancouver City is a major city in western Canada, located in the Lower Mainland region of British Columbia. </a:t>
            </a:r>
          </a:p>
          <a:p>
            <a:r>
              <a:rPr lang="en-US" dirty="0"/>
              <a:t>The project aims to find a safe and secure location for opening of grocery store in Vancouver, Canada. </a:t>
            </a:r>
          </a:p>
          <a:p>
            <a:r>
              <a:rPr lang="en-US" dirty="0"/>
              <a:t>The project will be targeted to stakeholders interested in opening a Grocery Store in Vancouver City, Canada.</a:t>
            </a:r>
          </a:p>
          <a:p>
            <a:pPr marL="0" indent="0">
              <a:buNone/>
            </a:pPr>
            <a:endParaRPr lang="en-US" dirty="0"/>
          </a:p>
        </p:txBody>
      </p:sp>
    </p:spTree>
    <p:extLst>
      <p:ext uri="{BB962C8B-B14F-4D97-AF65-F5344CB8AC3E}">
        <p14:creationId xmlns:p14="http://schemas.microsoft.com/office/powerpoint/2010/main" val="271369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62C7-E94B-D846-B2D4-83E9A09754A3}"/>
              </a:ext>
            </a:extLst>
          </p:cNvPr>
          <p:cNvSpPr>
            <a:spLocks noGrp="1"/>
          </p:cNvSpPr>
          <p:nvPr>
            <p:ph type="title"/>
          </p:nvPr>
        </p:nvSpPr>
        <p:spPr/>
        <p:txBody>
          <a:bodyPr/>
          <a:lstStyle/>
          <a:p>
            <a:r>
              <a:rPr lang="en-US" u="sng" dirty="0"/>
              <a:t>Data Description</a:t>
            </a:r>
            <a:endParaRPr lang="en-US" dirty="0"/>
          </a:p>
        </p:txBody>
      </p:sp>
      <p:sp>
        <p:nvSpPr>
          <p:cNvPr id="3" name="Content Placeholder 2">
            <a:extLst>
              <a:ext uri="{FF2B5EF4-FFF2-40B4-BE49-F238E27FC236}">
                <a16:creationId xmlns:a16="http://schemas.microsoft.com/office/drawing/2014/main" id="{491CC663-358D-9144-814E-9F3493ECD546}"/>
              </a:ext>
            </a:extLst>
          </p:cNvPr>
          <p:cNvSpPr>
            <a:spLocks noGrp="1"/>
          </p:cNvSpPr>
          <p:nvPr>
            <p:ph idx="1"/>
          </p:nvPr>
        </p:nvSpPr>
        <p:spPr/>
        <p:txBody>
          <a:bodyPr>
            <a:normAutofit fontScale="85000" lnSpcReduction="20000"/>
          </a:bodyPr>
          <a:lstStyle/>
          <a:p>
            <a:r>
              <a:rPr lang="en-US" dirty="0"/>
              <a:t>Dataset from Kaggle containing the Vancouver Crimes from 2003 to 2019 </a:t>
            </a:r>
            <a:r>
              <a:rPr lang="en-US" u="sng" dirty="0">
                <a:hlinkClick r:id="rId2"/>
              </a:rPr>
              <a:t>https://www.kaggle.com/agilesifaka/vancouver-crime-report/version/2</a:t>
            </a:r>
            <a:endParaRPr lang="en-US" dirty="0"/>
          </a:p>
          <a:p>
            <a:pPr marL="0" lvl="0" indent="0">
              <a:buNone/>
            </a:pPr>
            <a:endParaRPr lang="en-US" dirty="0"/>
          </a:p>
          <a:p>
            <a:r>
              <a:rPr lang="en-US" dirty="0"/>
              <a:t>The information about the Neighborhood from Wikipedia  </a:t>
            </a:r>
            <a:r>
              <a:rPr lang="en-US" u="sng" dirty="0">
                <a:hlinkClick r:id="rId3"/>
              </a:rPr>
              <a:t>https://en.wikipedia.org/wiki/List_of_neighbourhoods_in_Vancouver</a:t>
            </a:r>
            <a:endParaRPr lang="en-US" dirty="0"/>
          </a:p>
          <a:p>
            <a:pPr lvl="0"/>
            <a:endParaRPr lang="en-US" dirty="0"/>
          </a:p>
          <a:p>
            <a:pPr lvl="0"/>
            <a:r>
              <a:rPr lang="en-US" dirty="0"/>
              <a:t>The data will be fetched using </a:t>
            </a:r>
            <a:r>
              <a:rPr lang="en-US" dirty="0" err="1"/>
              <a:t>OpenCage</a:t>
            </a:r>
            <a:r>
              <a:rPr lang="en-US" dirty="0"/>
              <a:t> Geocoder to find the safest borough and explore the neighborhood by plotting it on maps using Folium and perform exploratory data analysis.</a:t>
            </a:r>
          </a:p>
          <a:p>
            <a:pPr marL="0" lvl="0" indent="0">
              <a:buNone/>
            </a:pPr>
            <a:endParaRPr lang="en-US" dirty="0"/>
          </a:p>
          <a:p>
            <a:pPr lvl="0"/>
            <a:r>
              <a:rPr lang="en-US" dirty="0"/>
              <a:t>The data will be fetched using Four Square API to explore the neighborhood venues and to apply machine learning algorithm to cluster the neighborhoods and present the findings by plotting it on maps using Folium.</a:t>
            </a:r>
          </a:p>
          <a:p>
            <a:endParaRPr lang="en-US" dirty="0"/>
          </a:p>
        </p:txBody>
      </p:sp>
    </p:spTree>
    <p:extLst>
      <p:ext uri="{BB962C8B-B14F-4D97-AF65-F5344CB8AC3E}">
        <p14:creationId xmlns:p14="http://schemas.microsoft.com/office/powerpoint/2010/main" val="145839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1893-FD6F-9942-B810-E8182840D79D}"/>
              </a:ext>
            </a:extLst>
          </p:cNvPr>
          <p:cNvSpPr>
            <a:spLocks noGrp="1"/>
          </p:cNvSpPr>
          <p:nvPr>
            <p:ph type="title"/>
          </p:nvPr>
        </p:nvSpPr>
        <p:spPr/>
        <p:txBody>
          <a:bodyPr/>
          <a:lstStyle/>
          <a:p>
            <a:r>
              <a:rPr lang="en-US" u="sng" dirty="0"/>
              <a:t>Methodology</a:t>
            </a:r>
            <a:endParaRPr lang="en-US" dirty="0"/>
          </a:p>
        </p:txBody>
      </p:sp>
      <p:sp>
        <p:nvSpPr>
          <p:cNvPr id="3" name="Content Placeholder 2">
            <a:extLst>
              <a:ext uri="{FF2B5EF4-FFF2-40B4-BE49-F238E27FC236}">
                <a16:creationId xmlns:a16="http://schemas.microsoft.com/office/drawing/2014/main" id="{2067D2DC-5901-F246-9BFA-1AE85C1B4482}"/>
              </a:ext>
            </a:extLst>
          </p:cNvPr>
          <p:cNvSpPr>
            <a:spLocks noGrp="1"/>
          </p:cNvSpPr>
          <p:nvPr>
            <p:ph idx="1"/>
          </p:nvPr>
        </p:nvSpPr>
        <p:spPr/>
        <p:txBody>
          <a:bodyPr>
            <a:normAutofit/>
          </a:bodyPr>
          <a:lstStyle/>
          <a:p>
            <a:pPr lvl="0"/>
            <a:r>
              <a:rPr lang="en-US" b="1" dirty="0"/>
              <a:t>Exploratory Data Analysis</a:t>
            </a:r>
            <a:r>
              <a:rPr lang="en-US" dirty="0"/>
              <a:t>: </a:t>
            </a:r>
            <a:r>
              <a:rPr lang="en-US" sz="2400" dirty="0"/>
              <a:t>Visualize the crime reports in different Vancouver boroughs to identity the safest borough and normalize the neighborhoods of that borough. We will Use the resulting data and find 10 most common venues in each neighborhood.</a:t>
            </a:r>
          </a:p>
          <a:p>
            <a:pPr marL="0" lvl="0" indent="0">
              <a:buNone/>
            </a:pPr>
            <a:endParaRPr lang="en-US" dirty="0"/>
          </a:p>
          <a:p>
            <a:pPr lvl="0"/>
            <a:r>
              <a:rPr lang="en-US" b="1" dirty="0"/>
              <a:t>Modelling</a:t>
            </a:r>
            <a:r>
              <a:rPr lang="en-US" dirty="0"/>
              <a:t>: </a:t>
            </a:r>
            <a:r>
              <a:rPr lang="en-US" sz="2400" dirty="0"/>
              <a:t>To help stakeholders choose the right neighborhood within a borough we will be clustering similar neighborhoods using K - means clustering which is a form of unsupervised machine learning algorithm that clusters data based on predefined cluster size. </a:t>
            </a:r>
          </a:p>
        </p:txBody>
      </p:sp>
    </p:spTree>
    <p:extLst>
      <p:ext uri="{BB962C8B-B14F-4D97-AF65-F5344CB8AC3E}">
        <p14:creationId xmlns:p14="http://schemas.microsoft.com/office/powerpoint/2010/main" val="77076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5DE494D-893A-0046-A65D-2DF061396EFB}"/>
              </a:ext>
            </a:extLst>
          </p:cNvPr>
          <p:cNvSpPr>
            <a:spLocks noGrp="1"/>
          </p:cNvSpPr>
          <p:nvPr>
            <p:ph idx="1"/>
          </p:nvPr>
        </p:nvSpPr>
        <p:spPr>
          <a:xfrm>
            <a:off x="900575" y="827319"/>
            <a:ext cx="4056530" cy="5302226"/>
          </a:xfrm>
        </p:spPr>
        <p:txBody>
          <a:bodyPr>
            <a:normAutofit lnSpcReduction="10000"/>
          </a:bodyPr>
          <a:lstStyle/>
          <a:p>
            <a:pPr marL="0" indent="0">
              <a:buNone/>
            </a:pPr>
            <a:r>
              <a:rPr lang="en-US" sz="3100" dirty="0"/>
              <a:t>Exploratory Data Analysis</a:t>
            </a:r>
          </a:p>
          <a:p>
            <a:pPr marL="0" indent="0">
              <a:buNone/>
            </a:pPr>
            <a:endParaRPr lang="en-US" dirty="0"/>
          </a:p>
          <a:p>
            <a:r>
              <a:rPr lang="en-US" sz="2400" dirty="0"/>
              <a:t>Based on exploratory data analysis it is clear that South Vancouver has the lowest crimes</a:t>
            </a:r>
          </a:p>
          <a:p>
            <a:r>
              <a:rPr lang="en-US" sz="2400" dirty="0"/>
              <a:t>Since South Vancouver has very little number of neighborhoods and opening a commercial establishment would not be viable, we can choose the next borough with lowest crime which is </a:t>
            </a:r>
            <a:r>
              <a:rPr lang="en-US" sz="2400" b="1" dirty="0"/>
              <a:t>West Side.</a:t>
            </a:r>
            <a:endParaRPr lang="en-US" sz="2400" dirty="0"/>
          </a:p>
          <a:p>
            <a:pPr marL="0" indent="0">
              <a:buNone/>
            </a:pPr>
            <a:endParaRPr lang="en-US" sz="1800" dirty="0"/>
          </a:p>
        </p:txBody>
      </p:sp>
      <p:pic>
        <p:nvPicPr>
          <p:cNvPr id="5" name="Picture 4" descr="A picture containing drawing&#10;&#10;Description automatically generated">
            <a:extLst>
              <a:ext uri="{FF2B5EF4-FFF2-40B4-BE49-F238E27FC236}">
                <a16:creationId xmlns:a16="http://schemas.microsoft.com/office/drawing/2014/main" id="{B11CC626-7684-C244-B936-D2370DE7F3C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846705" y="827319"/>
            <a:ext cx="2873668" cy="1818130"/>
          </a:xfrm>
          <a:prstGeom prst="rect">
            <a:avLst/>
          </a:prstGeom>
          <a:noFill/>
        </p:spPr>
      </p:pic>
      <p:pic>
        <p:nvPicPr>
          <p:cNvPr id="4" name="Picture 3" descr="A screenshot of a cell phone&#10;&#10;Description automatically generated">
            <a:extLst>
              <a:ext uri="{FF2B5EF4-FFF2-40B4-BE49-F238E27FC236}">
                <a16:creationId xmlns:a16="http://schemas.microsoft.com/office/drawing/2014/main" id="{CAD16F4B-E06A-DE4E-BA89-D44FEB636B1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962365" y="844090"/>
            <a:ext cx="2873668" cy="1780672"/>
          </a:xfrm>
          <a:prstGeom prst="rect">
            <a:avLst/>
          </a:prstGeom>
          <a:noFill/>
        </p:spPr>
      </p:pic>
      <p:pic>
        <p:nvPicPr>
          <p:cNvPr id="6" name="Picture 5" descr="A screenshot of a cell phone&#10;&#10;Description automatically generated">
            <a:extLst>
              <a:ext uri="{FF2B5EF4-FFF2-40B4-BE49-F238E27FC236}">
                <a16:creationId xmlns:a16="http://schemas.microsoft.com/office/drawing/2014/main" id="{2C1D927C-6947-A442-B464-CFC53CAD8D0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374544" y="3109523"/>
            <a:ext cx="4933649" cy="3057143"/>
          </a:xfrm>
          <a:prstGeom prst="rect">
            <a:avLst/>
          </a:prstGeom>
          <a:noFill/>
        </p:spPr>
      </p:pic>
    </p:spTree>
    <p:extLst>
      <p:ext uri="{BB962C8B-B14F-4D97-AF65-F5344CB8AC3E}">
        <p14:creationId xmlns:p14="http://schemas.microsoft.com/office/powerpoint/2010/main" val="330839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D493E-E16B-214C-B268-55593E9C8ADA}"/>
              </a:ext>
            </a:extLst>
          </p:cNvPr>
          <p:cNvSpPr>
            <a:spLocks noGrp="1"/>
          </p:cNvSpPr>
          <p:nvPr>
            <p:ph idx="1"/>
          </p:nvPr>
        </p:nvSpPr>
        <p:spPr>
          <a:xfrm>
            <a:off x="838200" y="546265"/>
            <a:ext cx="10515600" cy="5630698"/>
          </a:xfrm>
        </p:spPr>
        <p:txBody>
          <a:bodyPr/>
          <a:lstStyle/>
          <a:p>
            <a:r>
              <a:rPr lang="en-US" dirty="0"/>
              <a:t>Using Folium to plot Vancouver City's West Side Borough and its Neighborhoods</a:t>
            </a:r>
          </a:p>
          <a:p>
            <a:pPr marL="0" indent="0">
              <a:buNone/>
            </a:pPr>
            <a:endParaRPr lang="en-US" dirty="0"/>
          </a:p>
        </p:txBody>
      </p:sp>
      <p:pic>
        <p:nvPicPr>
          <p:cNvPr id="4" name="Picture 3" descr="A picture containing text, map&#10;&#10;Description automatically generated">
            <a:extLst>
              <a:ext uri="{FF2B5EF4-FFF2-40B4-BE49-F238E27FC236}">
                <a16:creationId xmlns:a16="http://schemas.microsoft.com/office/drawing/2014/main" id="{3C20CF16-5534-6741-B513-012BFC1B3411}"/>
              </a:ext>
            </a:extLst>
          </p:cNvPr>
          <p:cNvPicPr/>
          <p:nvPr/>
        </p:nvPicPr>
        <p:blipFill>
          <a:blip r:embed="rId2"/>
          <a:stretch>
            <a:fillRect/>
          </a:stretch>
        </p:blipFill>
        <p:spPr>
          <a:xfrm>
            <a:off x="3066732" y="1816735"/>
            <a:ext cx="6058535" cy="3224530"/>
          </a:xfrm>
          <a:prstGeom prst="rect">
            <a:avLst/>
          </a:prstGeom>
        </p:spPr>
      </p:pic>
    </p:spTree>
    <p:extLst>
      <p:ext uri="{BB962C8B-B14F-4D97-AF65-F5344CB8AC3E}">
        <p14:creationId xmlns:p14="http://schemas.microsoft.com/office/powerpoint/2010/main" val="4738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150A4-1BDB-3243-ADC2-7D083A798C0A}"/>
              </a:ext>
            </a:extLst>
          </p:cNvPr>
          <p:cNvSpPr>
            <a:spLocks noGrp="1"/>
          </p:cNvSpPr>
          <p:nvPr>
            <p:ph idx="1"/>
          </p:nvPr>
        </p:nvSpPr>
        <p:spPr>
          <a:xfrm>
            <a:off x="838200" y="486888"/>
            <a:ext cx="10515600" cy="5690075"/>
          </a:xfrm>
        </p:spPr>
        <p:txBody>
          <a:bodyPr/>
          <a:lstStyle/>
          <a:p>
            <a:r>
              <a:rPr lang="en-US" sz="3100" dirty="0"/>
              <a:t>Modelling</a:t>
            </a:r>
          </a:p>
          <a:p>
            <a:pPr marL="0" indent="0">
              <a:buNone/>
            </a:pPr>
            <a:r>
              <a:rPr lang="en-US" sz="2000" dirty="0"/>
              <a:t>K-Means clustering used as a modelling strategy to cluster the boroughs:  </a:t>
            </a:r>
          </a:p>
          <a:p>
            <a:pPr marL="0" indent="0">
              <a:buNone/>
            </a:pPr>
            <a:r>
              <a:rPr lang="en-US" sz="2000" dirty="0"/>
              <a:t>In summary of the exploratory analysis 94 unique categories were returned by Foursquare, then I created a table which shows list of top 10 venue category for each borough in below table.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latin typeface="Calibri" panose="020F0502020204030204" pitchFamily="34" charset="0"/>
                <a:ea typeface="Calibri" panose="020F0502020204030204" pitchFamily="34" charset="0"/>
              </a:rPr>
              <a:t>K-means algorithm to cluster the boroughs</a:t>
            </a:r>
            <a:r>
              <a:rPr lang="en-US" sz="2000" dirty="0">
                <a:effectLst/>
              </a:rPr>
              <a:t> </a:t>
            </a:r>
          </a:p>
          <a:p>
            <a:pPr marL="0" indent="0">
              <a:buNone/>
            </a:pPr>
            <a:endParaRPr lang="en-US" sz="2000" dirty="0"/>
          </a:p>
          <a:p>
            <a:pPr marL="0" indent="0">
              <a:buNone/>
            </a:pPr>
            <a:endParaRPr lang="en-US" sz="2000"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122BF198-60E8-8341-B118-79BB174196D1}"/>
              </a:ext>
            </a:extLst>
          </p:cNvPr>
          <p:cNvPicPr/>
          <p:nvPr/>
        </p:nvPicPr>
        <p:blipFill>
          <a:blip r:embed="rId2"/>
          <a:stretch>
            <a:fillRect/>
          </a:stretch>
        </p:blipFill>
        <p:spPr>
          <a:xfrm>
            <a:off x="3124200" y="2313305"/>
            <a:ext cx="5943600" cy="111569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037F361-DB20-514E-AC2D-1392997CFBFA}"/>
              </a:ext>
            </a:extLst>
          </p:cNvPr>
          <p:cNvPicPr/>
          <p:nvPr/>
        </p:nvPicPr>
        <p:blipFill>
          <a:blip r:embed="rId3"/>
          <a:stretch>
            <a:fillRect/>
          </a:stretch>
        </p:blipFill>
        <p:spPr>
          <a:xfrm>
            <a:off x="3124200" y="4647087"/>
            <a:ext cx="5943600" cy="1216660"/>
          </a:xfrm>
          <a:prstGeom prst="rect">
            <a:avLst/>
          </a:prstGeom>
        </p:spPr>
      </p:pic>
    </p:spTree>
    <p:extLst>
      <p:ext uri="{BB962C8B-B14F-4D97-AF65-F5344CB8AC3E}">
        <p14:creationId xmlns:p14="http://schemas.microsoft.com/office/powerpoint/2010/main" val="412328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F32B-8E66-0E4F-B6D7-E1CD0881B736}"/>
              </a:ext>
            </a:extLst>
          </p:cNvPr>
          <p:cNvSpPr>
            <a:spLocks noGrp="1"/>
          </p:cNvSpPr>
          <p:nvPr>
            <p:ph type="title"/>
          </p:nvPr>
        </p:nvSpPr>
        <p:spPr>
          <a:xfrm>
            <a:off x="838200" y="365125"/>
            <a:ext cx="10515600" cy="834283"/>
          </a:xfrm>
        </p:spPr>
        <p:txBody>
          <a:bodyPr/>
          <a:lstStyle/>
          <a:p>
            <a:r>
              <a:rPr lang="en-US" u="sng" dirty="0"/>
              <a:t>Analysis</a:t>
            </a:r>
            <a:r>
              <a:rPr lang="en-US" dirty="0"/>
              <a:t> </a:t>
            </a:r>
          </a:p>
        </p:txBody>
      </p:sp>
      <p:sp>
        <p:nvSpPr>
          <p:cNvPr id="3" name="Content Placeholder 2">
            <a:extLst>
              <a:ext uri="{FF2B5EF4-FFF2-40B4-BE49-F238E27FC236}">
                <a16:creationId xmlns:a16="http://schemas.microsoft.com/office/drawing/2014/main" id="{2D0A6C89-B6A2-6240-B1B8-1698FFAFA310}"/>
              </a:ext>
            </a:extLst>
          </p:cNvPr>
          <p:cNvSpPr>
            <a:spLocks noGrp="1"/>
          </p:cNvSpPr>
          <p:nvPr>
            <p:ph idx="1"/>
          </p:nvPr>
        </p:nvSpPr>
        <p:spPr>
          <a:xfrm>
            <a:off x="838200" y="1282536"/>
            <a:ext cx="10515600" cy="4894428"/>
          </a:xfrm>
        </p:spPr>
        <p:txBody>
          <a:bodyPr/>
          <a:lstStyle/>
          <a:p>
            <a:r>
              <a:rPr lang="en-US" sz="2400" dirty="0"/>
              <a:t>Examining the resulting Clusters</a:t>
            </a:r>
          </a:p>
          <a:p>
            <a:r>
              <a:rPr lang="en-US" sz="2000" dirty="0"/>
              <a:t>Cluster 1:</a:t>
            </a:r>
          </a:p>
          <a:p>
            <a:endParaRPr lang="en-US" dirty="0"/>
          </a:p>
          <a:p>
            <a:pPr marL="0" indent="0">
              <a:buNone/>
            </a:pPr>
            <a:endParaRPr lang="en-US" dirty="0"/>
          </a:p>
          <a:p>
            <a:pPr marL="0" indent="0">
              <a:buNone/>
            </a:pPr>
            <a:endParaRPr lang="en-US" dirty="0"/>
          </a:p>
          <a:p>
            <a:r>
              <a:rPr lang="en-US" sz="2000" dirty="0"/>
              <a:t>Cluster 2:</a:t>
            </a:r>
            <a:r>
              <a:rPr lang="en-US" sz="2000" dirty="0">
                <a:effectLst/>
              </a:rPr>
              <a:t> </a:t>
            </a:r>
          </a:p>
          <a:p>
            <a:pPr marL="0" indent="0">
              <a:buNone/>
            </a:pPr>
            <a:endParaRPr lang="en-US" dirty="0"/>
          </a:p>
          <a:p>
            <a:pPr marL="0" indent="0">
              <a:buNone/>
            </a:pPr>
            <a:endParaRPr lang="en-US" dirty="0"/>
          </a:p>
          <a:p>
            <a:r>
              <a:rPr lang="en-US" sz="2000" dirty="0"/>
              <a:t>Cluster 3: </a:t>
            </a:r>
          </a:p>
          <a:p>
            <a:endParaRPr lang="en-US" sz="2000" dirty="0"/>
          </a:p>
          <a:p>
            <a:pPr marL="0" indent="0">
              <a:buNone/>
            </a:pPr>
            <a:endParaRPr lang="en-US" dirty="0"/>
          </a:p>
        </p:txBody>
      </p:sp>
      <p:pic>
        <p:nvPicPr>
          <p:cNvPr id="15" name="Picture 14" descr="A screenshot of a cell phone&#10;&#10;Description automatically generated">
            <a:extLst>
              <a:ext uri="{FF2B5EF4-FFF2-40B4-BE49-F238E27FC236}">
                <a16:creationId xmlns:a16="http://schemas.microsoft.com/office/drawing/2014/main" id="{9181074B-932F-EC4E-B8A8-06E07419EFD1}"/>
              </a:ext>
            </a:extLst>
          </p:cNvPr>
          <p:cNvPicPr/>
          <p:nvPr/>
        </p:nvPicPr>
        <p:blipFill>
          <a:blip r:embed="rId2"/>
          <a:stretch>
            <a:fillRect/>
          </a:stretch>
        </p:blipFill>
        <p:spPr>
          <a:xfrm>
            <a:off x="1055111" y="2276945"/>
            <a:ext cx="5943600" cy="1254760"/>
          </a:xfrm>
          <a:prstGeom prst="rect">
            <a:avLst/>
          </a:prstGeom>
        </p:spPr>
      </p:pic>
      <p:pic>
        <p:nvPicPr>
          <p:cNvPr id="16" name="Picture 15">
            <a:extLst>
              <a:ext uri="{FF2B5EF4-FFF2-40B4-BE49-F238E27FC236}">
                <a16:creationId xmlns:a16="http://schemas.microsoft.com/office/drawing/2014/main" id="{AFD297E3-E875-EF42-B1EB-89F16F2100A2}"/>
              </a:ext>
            </a:extLst>
          </p:cNvPr>
          <p:cNvPicPr/>
          <p:nvPr/>
        </p:nvPicPr>
        <p:blipFill>
          <a:blip r:embed="rId3"/>
          <a:stretch>
            <a:fillRect/>
          </a:stretch>
        </p:blipFill>
        <p:spPr>
          <a:xfrm>
            <a:off x="1055111" y="4360622"/>
            <a:ext cx="5943600" cy="360045"/>
          </a:xfrm>
          <a:prstGeom prst="rect">
            <a:avLst/>
          </a:prstGeom>
        </p:spPr>
      </p:pic>
      <p:pic>
        <p:nvPicPr>
          <p:cNvPr id="19" name="Picture 18">
            <a:extLst>
              <a:ext uri="{FF2B5EF4-FFF2-40B4-BE49-F238E27FC236}">
                <a16:creationId xmlns:a16="http://schemas.microsoft.com/office/drawing/2014/main" id="{75390203-D58A-3447-919B-142858EFEAE7}"/>
              </a:ext>
            </a:extLst>
          </p:cNvPr>
          <p:cNvPicPr/>
          <p:nvPr/>
        </p:nvPicPr>
        <p:blipFill>
          <a:blip r:embed="rId4"/>
          <a:stretch>
            <a:fillRect/>
          </a:stretch>
        </p:blipFill>
        <p:spPr>
          <a:xfrm>
            <a:off x="1055111" y="5752193"/>
            <a:ext cx="5943600" cy="317500"/>
          </a:xfrm>
          <a:prstGeom prst="rect">
            <a:avLst/>
          </a:prstGeom>
        </p:spPr>
      </p:pic>
    </p:spTree>
    <p:extLst>
      <p:ext uri="{BB962C8B-B14F-4D97-AF65-F5344CB8AC3E}">
        <p14:creationId xmlns:p14="http://schemas.microsoft.com/office/powerpoint/2010/main" val="3216589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814BD-2EFF-114E-AF83-4305C51049B7}"/>
              </a:ext>
            </a:extLst>
          </p:cNvPr>
          <p:cNvSpPr>
            <a:spLocks noGrp="1"/>
          </p:cNvSpPr>
          <p:nvPr>
            <p:ph idx="1"/>
          </p:nvPr>
        </p:nvSpPr>
        <p:spPr>
          <a:xfrm>
            <a:off x="838200" y="558140"/>
            <a:ext cx="10515600" cy="5618823"/>
          </a:xfrm>
        </p:spPr>
        <p:txBody>
          <a:bodyPr/>
          <a:lstStyle/>
          <a:p>
            <a:r>
              <a:rPr lang="en-US" sz="2000" dirty="0"/>
              <a:t>Cluster 4:</a:t>
            </a:r>
          </a:p>
          <a:p>
            <a:pPr marL="0" indent="0">
              <a:buNone/>
            </a:pPr>
            <a:r>
              <a:rPr lang="en-US" dirty="0"/>
              <a:t> </a:t>
            </a:r>
          </a:p>
          <a:p>
            <a:pPr marL="0" indent="0">
              <a:buNone/>
            </a:pPr>
            <a:endParaRPr lang="en-US" dirty="0"/>
          </a:p>
          <a:p>
            <a:pPr marL="0" indent="0">
              <a:buNone/>
            </a:pPr>
            <a:endParaRPr lang="en-US" dirty="0"/>
          </a:p>
          <a:p>
            <a:r>
              <a:rPr lang="en-US" sz="2000" dirty="0"/>
              <a:t>Cluster 5:</a:t>
            </a:r>
          </a:p>
        </p:txBody>
      </p:sp>
      <p:pic>
        <p:nvPicPr>
          <p:cNvPr id="6" name="Picture 5">
            <a:extLst>
              <a:ext uri="{FF2B5EF4-FFF2-40B4-BE49-F238E27FC236}">
                <a16:creationId xmlns:a16="http://schemas.microsoft.com/office/drawing/2014/main" id="{2CA74022-5AB5-784D-AFA0-02C27A7DE687}"/>
              </a:ext>
            </a:extLst>
          </p:cNvPr>
          <p:cNvPicPr/>
          <p:nvPr/>
        </p:nvPicPr>
        <p:blipFill>
          <a:blip r:embed="rId2"/>
          <a:stretch>
            <a:fillRect/>
          </a:stretch>
        </p:blipFill>
        <p:spPr>
          <a:xfrm>
            <a:off x="1127846" y="1351610"/>
            <a:ext cx="6852371" cy="718349"/>
          </a:xfrm>
          <a:prstGeom prst="rect">
            <a:avLst/>
          </a:prstGeom>
        </p:spPr>
      </p:pic>
      <p:pic>
        <p:nvPicPr>
          <p:cNvPr id="7" name="Picture 6">
            <a:extLst>
              <a:ext uri="{FF2B5EF4-FFF2-40B4-BE49-F238E27FC236}">
                <a16:creationId xmlns:a16="http://schemas.microsoft.com/office/drawing/2014/main" id="{513F06B3-96B3-944A-BEF1-7E7850C8F762}"/>
              </a:ext>
            </a:extLst>
          </p:cNvPr>
          <p:cNvPicPr/>
          <p:nvPr/>
        </p:nvPicPr>
        <p:blipFill>
          <a:blip r:embed="rId3"/>
          <a:stretch>
            <a:fillRect/>
          </a:stretch>
        </p:blipFill>
        <p:spPr>
          <a:xfrm>
            <a:off x="1127846" y="3584700"/>
            <a:ext cx="6044850" cy="718348"/>
          </a:xfrm>
          <a:prstGeom prst="rect">
            <a:avLst/>
          </a:prstGeom>
        </p:spPr>
      </p:pic>
    </p:spTree>
    <p:extLst>
      <p:ext uri="{BB962C8B-B14F-4D97-AF65-F5344CB8AC3E}">
        <p14:creationId xmlns:p14="http://schemas.microsoft.com/office/powerpoint/2010/main" val="3296829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619</Words>
  <Application>Microsoft Macintosh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Capstone Project - The Battle of Neighborhoods </vt:lpstr>
      <vt:lpstr>Introduction: Business Problem </vt:lpstr>
      <vt:lpstr>Data Description</vt:lpstr>
      <vt:lpstr>Methodology</vt:lpstr>
      <vt:lpstr>PowerPoint Presentation</vt:lpstr>
      <vt:lpstr>PowerPoint Presentation</vt:lpstr>
      <vt:lpstr>PowerPoint Presentation</vt:lpstr>
      <vt:lpstr>Analysis </vt:lpstr>
      <vt:lpstr>PowerPoint Presentation</vt:lpstr>
      <vt:lpstr>Results and 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dc:title>
  <dc:creator>Tandulwadkar, Sharmili Sunil</dc:creator>
  <cp:lastModifiedBy>Tandulwadkar, Sharmili Sunil</cp:lastModifiedBy>
  <cp:revision>10</cp:revision>
  <dcterms:created xsi:type="dcterms:W3CDTF">2020-08-16T15:21:18Z</dcterms:created>
  <dcterms:modified xsi:type="dcterms:W3CDTF">2020-08-16T15:45:46Z</dcterms:modified>
</cp:coreProperties>
</file>